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256" r:id="rId2"/>
    <p:sldId id="267" r:id="rId3"/>
    <p:sldId id="268" r:id="rId4"/>
    <p:sldId id="258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884" autoAdjust="0"/>
    <p:restoredTop sz="94660"/>
  </p:normalViewPr>
  <p:slideViewPr>
    <p:cSldViewPr snapToGrid="0">
      <p:cViewPr>
        <p:scale>
          <a:sx n="66" d="100"/>
          <a:sy n="66" d="100"/>
        </p:scale>
        <p:origin x="5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1C2AB95-9C6C-4B82-A8CE-BB53861982F4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5ABCB68-E9A2-4C76-A9A7-E63B1EDA225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7224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AB95-9C6C-4B82-A8CE-BB53861982F4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CB68-E9A2-4C76-A9A7-E63B1EDA2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55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AB95-9C6C-4B82-A8CE-BB53861982F4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CB68-E9A2-4C76-A9A7-E63B1EDA225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80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AB95-9C6C-4B82-A8CE-BB53861982F4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CB68-E9A2-4C76-A9A7-E63B1EDA225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690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AB95-9C6C-4B82-A8CE-BB53861982F4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CB68-E9A2-4C76-A9A7-E63B1EDA2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06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AB95-9C6C-4B82-A8CE-BB53861982F4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CB68-E9A2-4C76-A9A7-E63B1EDA225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686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AB95-9C6C-4B82-A8CE-BB53861982F4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CB68-E9A2-4C76-A9A7-E63B1EDA225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555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AB95-9C6C-4B82-A8CE-BB53861982F4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CB68-E9A2-4C76-A9A7-E63B1EDA225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690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AB95-9C6C-4B82-A8CE-BB53861982F4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CB68-E9A2-4C76-A9A7-E63B1EDA225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6999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AB95-9C6C-4B82-A8CE-BB53861982F4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CB68-E9A2-4C76-A9A7-E63B1EDA2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91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AB95-9C6C-4B82-A8CE-BB53861982F4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CB68-E9A2-4C76-A9A7-E63B1EDA225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6481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AB95-9C6C-4B82-A8CE-BB53861982F4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CB68-E9A2-4C76-A9A7-E63B1EDA2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937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AB95-9C6C-4B82-A8CE-BB53861982F4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CB68-E9A2-4C76-A9A7-E63B1EDA225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390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AB95-9C6C-4B82-A8CE-BB53861982F4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CB68-E9A2-4C76-A9A7-E63B1EDA225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98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AB95-9C6C-4B82-A8CE-BB53861982F4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CB68-E9A2-4C76-A9A7-E63B1EDA2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99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AB95-9C6C-4B82-A8CE-BB53861982F4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CB68-E9A2-4C76-A9A7-E63B1EDA225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253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AB95-9C6C-4B82-A8CE-BB53861982F4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CB68-E9A2-4C76-A9A7-E63B1EDA2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268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1C2AB95-9C6C-4B82-A8CE-BB53861982F4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ABCB68-E9A2-4C76-A9A7-E63B1EDA2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28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GASES</a:t>
            </a:r>
          </a:p>
        </p:txBody>
      </p:sp>
    </p:spTree>
    <p:extLst>
      <p:ext uri="{BB962C8B-B14F-4D97-AF65-F5344CB8AC3E}">
        <p14:creationId xmlns:p14="http://schemas.microsoft.com/office/powerpoint/2010/main" val="2007362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72196"/>
            <a:ext cx="10515600" cy="1237958"/>
          </a:xfrm>
        </p:spPr>
        <p:txBody>
          <a:bodyPr>
            <a:normAutofit/>
          </a:bodyPr>
          <a:lstStyle/>
          <a:p>
            <a:r>
              <a:rPr lang="en-US" dirty="0"/>
              <a:t>Ideal Gas/Ideal Gas Law/Ideal Gas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28796"/>
            <a:ext cx="9601196" cy="33189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• </a:t>
            </a:r>
            <a:r>
              <a:rPr lang="en-US" u="sng" dirty="0"/>
              <a:t>Ideal Gas: </a:t>
            </a:r>
            <a:r>
              <a:rPr lang="en-US" dirty="0"/>
              <a:t>behaves in accordance to combined gas law and follows postulates of KMT </a:t>
            </a:r>
          </a:p>
          <a:p>
            <a:pPr marL="0" indent="0">
              <a:buNone/>
            </a:pPr>
            <a:r>
              <a:rPr lang="en-US" dirty="0"/>
              <a:t>Combined Gas Law: </a:t>
            </a:r>
          </a:p>
          <a:p>
            <a:pPr marL="0" indent="0">
              <a:buNone/>
            </a:pPr>
            <a:r>
              <a:rPr lang="en-US" dirty="0"/>
              <a:t>	𝑃𝑉 /𝑛𝑇 = 𝑐𝑜𝑛𝑠𝑡𝑎𝑛𝑡 </a:t>
            </a:r>
            <a:r>
              <a:rPr lang="en-US" i="1" dirty="0"/>
              <a:t>= R</a:t>
            </a:r>
            <a:br>
              <a:rPr lang="en-US" dirty="0"/>
            </a:br>
            <a:r>
              <a:rPr lang="en-US" dirty="0"/>
              <a:t>This rearranges to Ideal Gas Equation </a:t>
            </a:r>
          </a:p>
          <a:p>
            <a:pPr marL="0" indent="0">
              <a:buNone/>
            </a:pPr>
            <a:r>
              <a:rPr lang="en-US" dirty="0"/>
              <a:t> 	PV= </a:t>
            </a:r>
            <a:r>
              <a:rPr lang="en-US" dirty="0" err="1"/>
              <a:t>nRT</a:t>
            </a:r>
            <a:br>
              <a:rPr lang="en-US" dirty="0"/>
            </a:br>
            <a:r>
              <a:rPr lang="en-US" dirty="0"/>
              <a:t> R = universal gas constant </a:t>
            </a:r>
            <a:br>
              <a:rPr lang="en-US" dirty="0"/>
            </a:br>
            <a:r>
              <a:rPr lang="en-US" dirty="0"/>
              <a:t>• Units and Values of R is according to the units of the variables used. T should be in Kelvins (K) always.</a:t>
            </a:r>
          </a:p>
        </p:txBody>
      </p:sp>
    </p:spTree>
    <p:extLst>
      <p:ext uri="{BB962C8B-B14F-4D97-AF65-F5344CB8AC3E}">
        <p14:creationId xmlns:p14="http://schemas.microsoft.com/office/powerpoint/2010/main" val="1739349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Ideal gas equation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455927" y="180304"/>
            <a:ext cx="9228985" cy="80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-US" sz="3600" dirty="0"/>
              <a:t>Derivation of value of R</a:t>
            </a:r>
          </a:p>
        </p:txBody>
      </p:sp>
      <p:pic>
        <p:nvPicPr>
          <p:cNvPr id="1033" name="Picture 9" descr="https://www.simply.science/images/content/chemistry/states_of_matter/gases/conceptmap/ideal_gas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069" y="1091980"/>
            <a:ext cx="4647931" cy="467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787" y="892179"/>
            <a:ext cx="5024587" cy="498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939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62FD8-47D5-41CC-9F06-DCAB87142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238554"/>
          </a:xfrm>
        </p:spPr>
        <p:txBody>
          <a:bodyPr/>
          <a:lstStyle/>
          <a:p>
            <a:r>
              <a:rPr lang="en-US" dirty="0"/>
              <a:t>Some important 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C1638-4C07-4876-A613-84DE6B385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 </a:t>
            </a:r>
            <a:r>
              <a:rPr lang="en-US" b="1" dirty="0"/>
              <a:t>mean free path</a:t>
            </a:r>
            <a:r>
              <a:rPr lang="en-US" dirty="0"/>
              <a:t> is the distance that a molecule travels between two successive collisions.  </a:t>
            </a:r>
          </a:p>
          <a:p>
            <a:r>
              <a:rPr lang="en-US" b="1" dirty="0"/>
              <a:t>Collisional Frequency</a:t>
            </a:r>
            <a:r>
              <a:rPr lang="en-US" dirty="0"/>
              <a:t> is the average rate in which two reactant molecules </a:t>
            </a:r>
            <a:r>
              <a:rPr lang="en-US" b="1" dirty="0"/>
              <a:t>collide</a:t>
            </a:r>
            <a:r>
              <a:rPr lang="en-US" dirty="0"/>
              <a:t> for a given system and is used to express the average number of </a:t>
            </a:r>
            <a:r>
              <a:rPr lang="en-US" b="1" dirty="0"/>
              <a:t>collisions</a:t>
            </a:r>
            <a:r>
              <a:rPr lang="en-US" dirty="0"/>
              <a:t> per unit of time in a </a:t>
            </a:r>
            <a:r>
              <a:rPr lang="en-US" b="1" dirty="0"/>
              <a:t>defined</a:t>
            </a:r>
            <a:r>
              <a:rPr lang="en-US" dirty="0"/>
              <a:t> system.</a:t>
            </a:r>
          </a:p>
          <a:p>
            <a:r>
              <a:rPr lang="en-US" dirty="0"/>
              <a:t>The distance between the centers of two molecules taking part in a </a:t>
            </a:r>
            <a:r>
              <a:rPr lang="en-US" b="1" dirty="0"/>
              <a:t>collision</a:t>
            </a:r>
            <a:r>
              <a:rPr lang="en-US" dirty="0"/>
              <a:t> at the time of their closest approach is called collision diameter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728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CFDD0-3242-4EAE-910C-9FB989AFE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Root-Mean-Square Velocities of Gaseous Particles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C830F-0CE2-453F-8B14-15EDB9276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dirty="0"/>
              <a:t>Measuring the velocities of particles at a given time results in a large distribution of values; some particles may move very slowly, others very quickly, and because they are constantly moving in different directions, the velocity could equal zero. (Velocity is a vector quantity, equal to the speed and direction of a particle) To properly assess the average velocity, average the </a:t>
            </a:r>
            <a:r>
              <a:rPr lang="en-US" i="1" dirty="0"/>
              <a:t>squares</a:t>
            </a:r>
            <a:r>
              <a:rPr lang="en-US" dirty="0"/>
              <a:t> of the velocities and take the square root of that value. This is known as the root-mean-square (RMS) velocity, and it is represented as follows:</a:t>
            </a:r>
          </a:p>
          <a:p>
            <a:pPr marL="0" indent="0" fontAlgn="base">
              <a:buNone/>
            </a:pPr>
            <a:r>
              <a:rPr lang="en-US" dirty="0"/>
              <a:t>					V=</a:t>
            </a:r>
            <a:r>
              <a:rPr lang="en-US" dirty="0" err="1"/>
              <a:t>Vrms</a:t>
            </a:r>
            <a:r>
              <a:rPr lang="en-US" dirty="0"/>
              <a:t>=√3RT/M							(</a:t>
            </a:r>
            <a:r>
              <a:rPr lang="en-US"/>
              <a:t>The end)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058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976D9-49AD-4FF0-9D13-DFAB22FB2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977297"/>
          </a:xfrm>
        </p:spPr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4AFB8-E685-4EAF-8CEC-2ECF290F6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81943"/>
            <a:ext cx="9601196" cy="3393925"/>
          </a:xfrm>
        </p:spPr>
        <p:txBody>
          <a:bodyPr/>
          <a:lstStyle/>
          <a:p>
            <a:r>
              <a:rPr lang="en-US" dirty="0"/>
              <a:t>Gas and its characteristics</a:t>
            </a:r>
          </a:p>
          <a:p>
            <a:r>
              <a:rPr lang="en-US" dirty="0"/>
              <a:t>Gas laws (Boyles law, Charles law and general gas equation)</a:t>
            </a:r>
          </a:p>
          <a:p>
            <a:r>
              <a:rPr lang="en-US" dirty="0"/>
              <a:t>Value and units of R</a:t>
            </a:r>
          </a:p>
          <a:p>
            <a:r>
              <a:rPr lang="en-US" dirty="0"/>
              <a:t>Kinetic molecular theory (KMT)</a:t>
            </a:r>
          </a:p>
          <a:p>
            <a:r>
              <a:rPr lang="en-US" dirty="0"/>
              <a:t>Imp definitions</a:t>
            </a:r>
          </a:p>
          <a:p>
            <a:r>
              <a:rPr lang="en-US" dirty="0" err="1"/>
              <a:t>V</a:t>
            </a:r>
            <a:r>
              <a:rPr lang="en-US" sz="2000" dirty="0" err="1"/>
              <a:t>rms</a:t>
            </a:r>
            <a:r>
              <a:rPr lang="en-US" sz="2000" dirty="0"/>
              <a:t>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543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82CA9-C3AD-442F-9133-3703A3010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90211"/>
          </a:xfrm>
        </p:spPr>
        <p:txBody>
          <a:bodyPr/>
          <a:lstStyle/>
          <a:p>
            <a:r>
              <a:rPr lang="en-US" dirty="0"/>
              <a:t>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8FF97-4B8C-4CD9-8D1C-C7FB25B53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Students must completely understand KMT </a:t>
            </a:r>
          </a:p>
          <a:p>
            <a:r>
              <a:rPr lang="en-US" dirty="0"/>
              <a:t>Students must be enabled to calculate value of R on the basis the units of variables</a:t>
            </a:r>
          </a:p>
          <a:p>
            <a:r>
              <a:rPr lang="en-US" dirty="0"/>
              <a:t>Students must be able to comprehend what is collision frequency, mean free path and </a:t>
            </a:r>
            <a:r>
              <a:rPr lang="en-US" dirty="0" err="1"/>
              <a:t>V</a:t>
            </a:r>
            <a:r>
              <a:rPr lang="en-US" sz="2000" dirty="0" err="1"/>
              <a:t>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221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gases?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All matters exist in three states: gas, liquid and solid. </a:t>
            </a:r>
          </a:p>
          <a:p>
            <a:r>
              <a:rPr lang="en-US" dirty="0"/>
              <a:t>Gases have highest energy as compared to solids and liquids.</a:t>
            </a:r>
          </a:p>
          <a:p>
            <a:r>
              <a:rPr lang="en-US" dirty="0"/>
              <a:t>In a gaseous state, molecules remain separated wide apart in empty space and are free to move about throughout the container in which they are placed. </a:t>
            </a:r>
          </a:p>
        </p:txBody>
      </p:sp>
    </p:spTree>
    <p:extLst>
      <p:ext uri="{BB962C8B-B14F-4D97-AF65-F5344CB8AC3E}">
        <p14:creationId xmlns:p14="http://schemas.microsoft.com/office/powerpoint/2010/main" val="2353012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548639"/>
            <a:ext cx="8418342" cy="1153551"/>
          </a:xfrm>
        </p:spPr>
        <p:txBody>
          <a:bodyPr>
            <a:normAutofit fontScale="90000"/>
          </a:bodyPr>
          <a:lstStyle/>
          <a:p>
            <a:r>
              <a:rPr lang="en-US" dirty="0"/>
              <a:t>General characteristics of gases include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02191"/>
            <a:ext cx="10515600" cy="4474772"/>
          </a:xfrm>
        </p:spPr>
        <p:txBody>
          <a:bodyPr>
            <a:normAutofit/>
          </a:bodyPr>
          <a:lstStyle/>
          <a:p>
            <a:r>
              <a:rPr lang="en-US" u="sng" dirty="0"/>
              <a:t>Expansibility</a:t>
            </a:r>
            <a:r>
              <a:rPr lang="en-US" dirty="0"/>
              <a:t> : Gases have limitless expansibility because of little intermolecular attraction among the gas molecules. They expand to fill the entire vessel they are placed in. </a:t>
            </a:r>
          </a:p>
          <a:p>
            <a:r>
              <a:rPr lang="en-US" u="sng" dirty="0"/>
              <a:t>Compressibility</a:t>
            </a:r>
            <a:r>
              <a:rPr lang="en-US" dirty="0"/>
              <a:t> : Due to large intermolecular space, gases can be easily compressed by the application of pressure to a movable piston fitted in the container. </a:t>
            </a:r>
          </a:p>
          <a:p>
            <a:r>
              <a:rPr lang="en-US" u="sng" dirty="0" err="1"/>
              <a:t>Diffusibility</a:t>
            </a:r>
            <a:r>
              <a:rPr lang="en-US" u="sng" dirty="0"/>
              <a:t> </a:t>
            </a:r>
            <a:r>
              <a:rPr lang="en-US" dirty="0"/>
              <a:t>: Gases can diffuse rapidly through each other to form a homogeneous mixture. </a:t>
            </a:r>
          </a:p>
          <a:p>
            <a:r>
              <a:rPr lang="en-US" dirty="0"/>
              <a:t>Pressure Gases exert pressure on the walls of the container in all directions. </a:t>
            </a:r>
          </a:p>
          <a:p>
            <a:r>
              <a:rPr lang="en-US" dirty="0"/>
              <a:t>Effect of Heat When a gas, confined in a vessel is heated, its pressure increases. </a:t>
            </a:r>
          </a:p>
        </p:txBody>
      </p:sp>
    </p:spTree>
    <p:extLst>
      <p:ext uri="{BB962C8B-B14F-4D97-AF65-F5344CB8AC3E}">
        <p14:creationId xmlns:p14="http://schemas.microsoft.com/office/powerpoint/2010/main" val="1864509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7309"/>
          </a:xfrm>
        </p:spPr>
        <p:txBody>
          <a:bodyPr/>
          <a:lstStyle/>
          <a:p>
            <a:r>
              <a:rPr lang="en-US" dirty="0"/>
              <a:t>Gas Laws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2434"/>
            <a:ext cx="10515600" cy="4734529"/>
          </a:xfrm>
        </p:spPr>
        <p:txBody>
          <a:bodyPr/>
          <a:lstStyle/>
          <a:p>
            <a:r>
              <a:rPr lang="en-US" dirty="0"/>
              <a:t>Effect of external parameters on behavior of a gas is explained by gas laws</a:t>
            </a:r>
          </a:p>
          <a:p>
            <a:r>
              <a:rPr lang="en-US" dirty="0"/>
              <a:t>There are four external parameters that effect gases including</a:t>
            </a:r>
          </a:p>
          <a:p>
            <a:pPr lvl="1"/>
            <a:r>
              <a:rPr lang="en-US" dirty="0"/>
              <a:t>Volume (V)</a:t>
            </a:r>
          </a:p>
          <a:p>
            <a:pPr lvl="1"/>
            <a:r>
              <a:rPr lang="en-US" dirty="0"/>
              <a:t>Pressure (P)</a:t>
            </a:r>
          </a:p>
          <a:p>
            <a:pPr lvl="1"/>
            <a:r>
              <a:rPr lang="en-US" dirty="0"/>
              <a:t>Temperature (T)</a:t>
            </a:r>
          </a:p>
          <a:p>
            <a:pPr lvl="1"/>
            <a:r>
              <a:rPr lang="en-US" dirty="0"/>
              <a:t>Number of moles (n)</a:t>
            </a:r>
          </a:p>
        </p:txBody>
      </p:sp>
    </p:spTree>
    <p:extLst>
      <p:ext uri="{BB962C8B-B14F-4D97-AF65-F5344CB8AC3E}">
        <p14:creationId xmlns:p14="http://schemas.microsoft.com/office/powerpoint/2010/main" val="3068459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48194"/>
          </a:xfrm>
        </p:spPr>
        <p:txBody>
          <a:bodyPr>
            <a:normAutofit fontScale="90000"/>
          </a:bodyPr>
          <a:lstStyle/>
          <a:p>
            <a:r>
              <a:rPr lang="en-US" dirty="0"/>
              <a:t>Boyles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4290"/>
            <a:ext cx="10515600" cy="470877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At constant temperature, the volume of a fixed mass of gas is inversely proportional to its pressure. </a:t>
            </a:r>
          </a:p>
          <a:p>
            <a:r>
              <a:rPr lang="en-US" dirty="0"/>
              <a:t>If the pressure is doubled, the volume is halved. </a:t>
            </a:r>
          </a:p>
          <a:p>
            <a:r>
              <a:rPr lang="en-US" dirty="0"/>
              <a:t>The Boyle’s Law may be expressed mathematically as- </a:t>
            </a:r>
            <a:br>
              <a:rPr lang="en-US" dirty="0"/>
            </a:br>
            <a:r>
              <a:rPr lang="en-US" dirty="0"/>
              <a:t>V ∝ 1/P (T, n are constant) Or V = k × 1/P </a:t>
            </a:r>
            <a:br>
              <a:rPr lang="en-US" dirty="0"/>
            </a:br>
            <a:r>
              <a:rPr lang="en-US" dirty="0"/>
              <a:t>Where, k is proportionality constant. </a:t>
            </a:r>
            <a:br>
              <a:rPr lang="en-US" dirty="0"/>
            </a:br>
            <a:r>
              <a:rPr lang="en-US" dirty="0"/>
              <a:t>So, PV = k </a:t>
            </a:r>
            <a:br>
              <a:rPr lang="en-US" dirty="0"/>
            </a:br>
            <a:r>
              <a:rPr lang="en-US" dirty="0"/>
              <a:t>If P1, V1 are the initial pressure and volume of a given sample of gas and P2, V2 the changed pressure and volume, </a:t>
            </a:r>
            <a:br>
              <a:rPr lang="en-US" dirty="0"/>
            </a:br>
            <a:r>
              <a:rPr lang="en-US" dirty="0"/>
              <a:t>P1V1 = k = P2V2 </a:t>
            </a:r>
          </a:p>
          <a:p>
            <a:r>
              <a:rPr lang="en-US" dirty="0"/>
              <a:t>This relationship is useful for the determination of the volume of a gas at any pressure, if its volume at any other pressure is known.</a:t>
            </a:r>
          </a:p>
        </p:txBody>
      </p:sp>
    </p:spTree>
    <p:extLst>
      <p:ext uri="{BB962C8B-B14F-4D97-AF65-F5344CB8AC3E}">
        <p14:creationId xmlns:p14="http://schemas.microsoft.com/office/powerpoint/2010/main" val="1147560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Charles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constant pressure, the volume of a fixed mass of gas is directly proportional to the temperature of the gas. </a:t>
            </a:r>
          </a:p>
          <a:p>
            <a:pPr marL="457200" lvl="1" indent="0">
              <a:buNone/>
            </a:pPr>
            <a:r>
              <a:rPr lang="en-US" dirty="0"/>
              <a:t>V = </a:t>
            </a:r>
            <a:r>
              <a:rPr lang="en-US" dirty="0" err="1"/>
              <a:t>kT</a:t>
            </a:r>
            <a:endParaRPr lang="en-US" dirty="0"/>
          </a:p>
          <a:p>
            <a:r>
              <a:rPr lang="en-US" dirty="0"/>
              <a:t>If the absolute temperature is doubled, the volume is doubled. </a:t>
            </a:r>
          </a:p>
          <a:p>
            <a:r>
              <a:rPr lang="en-US" dirty="0"/>
              <a:t>If V1, T1 are the initial volume and temperature of a given mass of gas at constant pressure and V2, T2 are the final volume and temperature than</a:t>
            </a:r>
          </a:p>
          <a:p>
            <a:pPr marL="0" indent="0">
              <a:buNone/>
            </a:pPr>
            <a:r>
              <a:rPr lang="en-US" dirty="0"/>
              <a:t>	V1/T1= V1/T1</a:t>
            </a:r>
          </a:p>
        </p:txBody>
      </p:sp>
    </p:spTree>
    <p:extLst>
      <p:ext uri="{BB962C8B-B14F-4D97-AF65-F5344CB8AC3E}">
        <p14:creationId xmlns:p14="http://schemas.microsoft.com/office/powerpoint/2010/main" val="2539336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170224"/>
          </a:xfrm>
        </p:spPr>
        <p:txBody>
          <a:bodyPr/>
          <a:lstStyle/>
          <a:p>
            <a:r>
              <a:rPr lang="en-US" dirty="0"/>
              <a:t>Kinetic Molecular Theory (KMT)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391508"/>
            <a:ext cx="9601196" cy="348436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Describes the ideal behavior of gases: </a:t>
            </a:r>
          </a:p>
          <a:p>
            <a:r>
              <a:rPr lang="en-US" dirty="0"/>
              <a:t>The volume of the molecule is negligible compared to the large distances between the molecules.</a:t>
            </a:r>
          </a:p>
          <a:p>
            <a:r>
              <a:rPr lang="en-US" dirty="0"/>
              <a:t>Gas molecules are so far apart, that they do NOT have intermolecular interaction. </a:t>
            </a:r>
          </a:p>
          <a:p>
            <a:r>
              <a:rPr lang="en-US" dirty="0"/>
              <a:t>Gas molecules do NOT interact, but they move around fast and they constantly collide with one another. </a:t>
            </a:r>
          </a:p>
          <a:p>
            <a:r>
              <a:rPr lang="en-US" dirty="0"/>
              <a:t>Kinetic Energy: </a:t>
            </a:r>
          </a:p>
          <a:p>
            <a:pPr lvl="1"/>
            <a:r>
              <a:rPr lang="en-US" dirty="0"/>
              <a:t>Same temperature, same average kinetic energy (</a:t>
            </a:r>
            <a:r>
              <a:rPr lang="en-US" dirty="0" err="1"/>
              <a:t>KE</a:t>
            </a:r>
            <a:r>
              <a:rPr lang="en-US" sz="2000" dirty="0" err="1"/>
              <a:t>avg</a:t>
            </a:r>
            <a:r>
              <a:rPr lang="en-US" dirty="0"/>
              <a:t>). </a:t>
            </a:r>
          </a:p>
          <a:p>
            <a:pPr lvl="1"/>
            <a:r>
              <a:rPr lang="en-US" dirty="0"/>
              <a:t>The higher the temperature, the higher the kinetic energy (</a:t>
            </a:r>
            <a:r>
              <a:rPr lang="en-US" dirty="0" err="1"/>
              <a:t>KE</a:t>
            </a:r>
            <a:r>
              <a:rPr lang="en-US" sz="2000" dirty="0" err="1"/>
              <a:t>avg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5207380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95</TotalTime>
  <Words>878</Words>
  <Application>Microsoft Office PowerPoint</Application>
  <PresentationFormat>Widescreen</PresentationFormat>
  <Paragraphs>62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Garamond</vt:lpstr>
      <vt:lpstr>Organic</vt:lpstr>
      <vt:lpstr>GASES</vt:lpstr>
      <vt:lpstr>CONTENTS</vt:lpstr>
      <vt:lpstr>KEY TAKEAWAYS</vt:lpstr>
      <vt:lpstr>What are gases?</vt:lpstr>
      <vt:lpstr>General characteristics of gases include</vt:lpstr>
      <vt:lpstr>Gas Laws</vt:lpstr>
      <vt:lpstr>Boyles law</vt:lpstr>
      <vt:lpstr>Charles law</vt:lpstr>
      <vt:lpstr>Kinetic Molecular Theory (KMT)</vt:lpstr>
      <vt:lpstr>Ideal Gas/Ideal Gas Law/Ideal Gas Equation</vt:lpstr>
      <vt:lpstr>PowerPoint Presentation</vt:lpstr>
      <vt:lpstr>Some important definitions</vt:lpstr>
      <vt:lpstr>Root-Mean-Square Velocities of Gaseous Particles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GASES</dc:title>
  <dc:creator>Sana Zain</dc:creator>
  <cp:lastModifiedBy>Rana Saad</cp:lastModifiedBy>
  <cp:revision>15</cp:revision>
  <dcterms:created xsi:type="dcterms:W3CDTF">2020-05-03T10:36:04Z</dcterms:created>
  <dcterms:modified xsi:type="dcterms:W3CDTF">2020-05-03T17:37:39Z</dcterms:modified>
</cp:coreProperties>
</file>